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6"/>
  </p:notesMasterIdLst>
  <p:sldIdLst>
    <p:sldId id="5068" r:id="rId5"/>
    <p:sldId id="5089" r:id="rId6"/>
    <p:sldId id="5092" r:id="rId7"/>
    <p:sldId id="5090" r:id="rId8"/>
    <p:sldId id="5091" r:id="rId9"/>
    <p:sldId id="5093" r:id="rId10"/>
    <p:sldId id="5097" r:id="rId11"/>
    <p:sldId id="5094" r:id="rId12"/>
    <p:sldId id="5098" r:id="rId13"/>
    <p:sldId id="5099" r:id="rId14"/>
    <p:sldId id="5100" r:id="rId15"/>
    <p:sldId id="5095" r:id="rId16"/>
    <p:sldId id="5101" r:id="rId17"/>
    <p:sldId id="5096" r:id="rId18"/>
    <p:sldId id="5102" r:id="rId19"/>
    <p:sldId id="5103" r:id="rId20"/>
    <p:sldId id="5069" r:id="rId21"/>
    <p:sldId id="5070" r:id="rId22"/>
    <p:sldId id="5071" r:id="rId23"/>
    <p:sldId id="5073" r:id="rId24"/>
    <p:sldId id="5074" r:id="rId25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84050" autoAdjust="0"/>
  </p:normalViewPr>
  <p:slideViewPr>
    <p:cSldViewPr snapToObjects="1">
      <p:cViewPr varScale="1">
        <p:scale>
          <a:sx n="80" d="100"/>
          <a:sy n="80" d="100"/>
        </p:scale>
        <p:origin x="436" y="4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91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1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95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8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873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5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9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10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3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7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08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4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2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31-05-2023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Integration Scenarios, Generic Extractor for Initial Load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dirty="0">
                <a:solidFill>
                  <a:srgbClr val="000000"/>
                </a:solidFill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re-configuration of ports and check tables (Text Files)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04626-938E-F151-406D-836A4DF853AE}"/>
              </a:ext>
            </a:extLst>
          </p:cNvPr>
          <p:cNvSpPr txBox="1"/>
          <p:nvPr/>
        </p:nvSpPr>
        <p:spPr>
          <a:xfrm>
            <a:off x="838200" y="1229334"/>
            <a:ext cx="4957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MDG-F 7.0: </a:t>
            </a:r>
            <a:r>
              <a:rPr lang="en-IN" sz="14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1882127 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MDG-F 8.0 to MDG9.1: 2151430 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•    MDG 9.2 or MDG-F 1809: 2707723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1C77B-77C4-E710-051B-16DD618D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8" y="2443942"/>
            <a:ext cx="6208372" cy="1457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0524F2-0579-B0EE-3B4E-71975B7D590E}"/>
              </a:ext>
            </a:extLst>
          </p:cNvPr>
          <p:cNvSpPr txBox="1"/>
          <p:nvPr/>
        </p:nvSpPr>
        <p:spPr>
          <a:xfrm>
            <a:off x="838200" y="2074610"/>
            <a:ext cx="4957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Maintain Ports and Check-Tables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CD5966-17FD-D544-15EF-F1AD733C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980671"/>
            <a:ext cx="5810491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Methods to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limit the extraction (Define selection criteria)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5622E-A313-F1CE-591C-16F4D7B9C249}"/>
              </a:ext>
            </a:extLst>
          </p:cNvPr>
          <p:cNvSpPr txBox="1"/>
          <p:nvPr/>
        </p:nvSpPr>
        <p:spPr>
          <a:xfrm>
            <a:off x="469126" y="1239798"/>
            <a:ext cx="924990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1. Use the chart of accounts (KTOPL) for the extraction of A-Segments and relevant texts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Use the company code (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BUKRS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for the extraction of B-Segments.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General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WHERE CLAUSE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delivered by SAP for ports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ACCOUNTS_COA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respectively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ACCOUNTS_DESCR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SKA1~KTOPL = ‘INT’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respectively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SKAT~KTOPL = ‘INT’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Adding further criteria for field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SAKNR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limits the selection for specific accounts.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4. The general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WHERE CLAUSE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delivered by SAP for port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ACCOUNTS_CC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SKB1~BUKRS = ‘0001’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Adding further criteria for field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SAKNR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limits the selection for specific accounts.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5. The following examples show possible adjustments.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SKA1~KTOPL = ‘INT’ AND SKA1~SAKNR &gt; ‘0000120000’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limits the selection to all accounts with the ID greater than 120000 for chart of accounts INT.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SKB1~BUKRS = ‘0001’ AND SKA1~SAKNR = ‘0000120000’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limits the selection to the single account 120000 in company code 0001.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2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Define Function Module Parameters for Exceptional Cases 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42939-A341-6422-C421-B8A7F2D2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000"/>
            <a:ext cx="7924800" cy="38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Define Function Module Parameters for Exceptional Cases 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E6103-5B55-27D2-D14F-A64F0C8B003E}"/>
              </a:ext>
            </a:extLst>
          </p:cNvPr>
          <p:cNvSpPr txBox="1"/>
          <p:nvPr/>
        </p:nvSpPr>
        <p:spPr>
          <a:xfrm>
            <a:off x="533400" y="1371600"/>
            <a:ext cx="899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Cost Elements require function modules for the master data extraction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E62A5-567A-9BA8-0013-767AED7EFA60}"/>
              </a:ext>
            </a:extLst>
          </p:cNvPr>
          <p:cNvSpPr txBox="1"/>
          <p:nvPr/>
        </p:nvSpPr>
        <p:spPr>
          <a:xfrm>
            <a:off x="1676400" y="1676400"/>
            <a:ext cx="670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ERP backend                                  MDG-F data model</a:t>
            </a:r>
          </a:p>
          <a:p>
            <a:endParaRPr lang="en-IN" dirty="0">
              <a:solidFill>
                <a:srgbClr val="000000"/>
              </a:solidFill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CSKA					   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nly one entity type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CELEM </a:t>
            </a:r>
            <a:endParaRPr lang="en-IN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IN" dirty="0">
                <a:solidFill>
                  <a:srgbClr val="000000"/>
                </a:solidFill>
              </a:rPr>
              <a:t>CSKB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CSKU 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B82F-FAAD-7FA9-7906-38DE7A75E472}"/>
              </a:ext>
            </a:extLst>
          </p:cNvPr>
          <p:cNvSpPr txBox="1"/>
          <p:nvPr/>
        </p:nvSpPr>
        <p:spPr>
          <a:xfrm>
            <a:off x="609600" y="3429000"/>
            <a:ext cx="8915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xtraction consists of two ports to separate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Port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COST_ELEMENTS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extracts only the master data from tables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CSKB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CSKA</a:t>
            </a:r>
          </a:p>
          <a:p>
            <a:pPr algn="l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unction module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MDM_ERP_CELEM_EXTR </a:t>
            </a:r>
          </a:p>
          <a:p>
            <a:pPr algn="l"/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2.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Port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COST_ELEMENTS_DESCR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extracts the texts from tables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CSKB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CSKU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     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unction module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MDM_ERP_CELEM_DESCR_EXTR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7EC0C-829B-FF07-44C4-CB5B24EAB5B2}"/>
              </a:ext>
            </a:extLst>
          </p:cNvPr>
          <p:cNvSpPr txBox="1"/>
          <p:nvPr/>
        </p:nvSpPr>
        <p:spPr>
          <a:xfrm>
            <a:off x="609600" y="5638800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3. </a:t>
            </a:r>
            <a:r>
              <a:rPr lang="en-IN" sz="1800" b="1" i="0" u="none" strike="noStrike" baseline="0" dirty="0">
                <a:solidFill>
                  <a:srgbClr val="000000"/>
                </a:solidFill>
              </a:rPr>
              <a:t>Selection criteria: </a:t>
            </a:r>
            <a:r>
              <a:rPr lang="en-IN" sz="1800" i="0" u="none" strike="noStrike" baseline="0" dirty="0">
                <a:solidFill>
                  <a:srgbClr val="000000"/>
                </a:solidFill>
              </a:rPr>
              <a:t>a. Time Slice using valid from / valid to Dates  </a:t>
            </a:r>
          </a:p>
          <a:p>
            <a:pPr algn="l"/>
            <a:r>
              <a:rPr lang="en-IN" dirty="0">
                <a:solidFill>
                  <a:srgbClr val="000000"/>
                </a:solidFill>
              </a:rPr>
              <a:t>                                     b. C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ontrolling area (KOKRS) </a:t>
            </a:r>
            <a:endParaRPr lang="en-IN" sz="180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5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56441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Start extraction </a:t>
            </a:r>
            <a:b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Trigg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ers the actual data extraction from the current MDG client system into an XML file 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9092F-1BBC-5D77-A644-12E30F98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4792"/>
            <a:ext cx="7086600" cy="48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9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56441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Start extraction </a:t>
            </a:r>
            <a:b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Trigg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ers the actual data extraction from the current MDG client system into an XML file 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FC445-9C1D-F502-1AFF-A52FA7A6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85686"/>
            <a:ext cx="6553200" cy="45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Next Steps .. &gt; DIF (Impot MDG-F master data)</a:t>
            </a:r>
            <a:endParaRPr sz="19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7E52B-7A5B-CFD0-FBC7-CCA238E69976}"/>
              </a:ext>
            </a:extLst>
          </p:cNvPr>
          <p:cNvSpPr txBox="1"/>
          <p:nvPr/>
        </p:nvSpPr>
        <p:spPr>
          <a:xfrm>
            <a:off x="533400" y="1447800"/>
            <a:ext cx="9144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Upload extracted Files to the Application Server – CG3Z 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Starting the Data Import Framework Application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Example: </a:t>
            </a:r>
          </a:p>
          <a:p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ollowing steps are required to prepare the upload of profit centers</a:t>
            </a:r>
          </a:p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Select </a:t>
            </a:r>
            <a:r>
              <a:rPr lang="en-IN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Object Type Profit </a:t>
            </a:r>
            <a:r>
              <a:rPr lang="en-IN" sz="16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Center</a:t>
            </a:r>
            <a:r>
              <a:rPr lang="en-IN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– PCTR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Maintain a meaningful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Description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the import of master data.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On the list for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Data Sources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click the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Add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button.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4. Select the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Object Type Profit Center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the pop-up and confirm with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5. Use the F4 help for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Source Directory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select the one that contains the data to be imported.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6. It is possible to optionally check the content of the directory by clicking on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button Show Directory Content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7. Define a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Change Request Type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an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Edition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the import. </a:t>
            </a:r>
            <a:endParaRPr lang="en-IN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8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Session22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Ariba with SAP MDG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Integration Scenarios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4B576-1C5C-C03F-6702-A59674577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08" t="17234" r="10769" b="31276"/>
          <a:stretch/>
        </p:blipFill>
        <p:spPr>
          <a:xfrm>
            <a:off x="685800" y="1343025"/>
            <a:ext cx="8001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84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MDG with SAP Product Content Management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Integration Scenarios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70728-E5E7-C3C5-1297-33BCEB2F4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5" t="52341" r="68463" b="28936"/>
          <a:stretch/>
        </p:blipFill>
        <p:spPr>
          <a:xfrm>
            <a:off x="762000" y="1524000"/>
            <a:ext cx="86868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PLM with SAP MDG Integration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Integration Scenarios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6323C-3E94-2D47-EA49-44592232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6" t="30206" r="60769" b="39964"/>
          <a:stretch/>
        </p:blipFill>
        <p:spPr>
          <a:xfrm>
            <a:off x="533400" y="1447801"/>
            <a:ext cx="927258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MDG data Remediation with SAP Information Steward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Integration Scenarios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13BE4-0249-9D7E-7A5E-579D56BCA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6" t="38298" r="60769" b="34892"/>
          <a:stretch/>
        </p:blipFill>
        <p:spPr>
          <a:xfrm>
            <a:off x="457200" y="1524000"/>
            <a:ext cx="9220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2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MDMGX Transaction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09177-440C-D980-9540-F37C1E28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40433"/>
            <a:ext cx="6781800" cy="4480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B6C5F-4730-0823-C0C0-288F1AB7447D}"/>
              </a:ext>
            </a:extLst>
          </p:cNvPr>
          <p:cNvSpPr txBox="1"/>
          <p:nvPr/>
        </p:nvSpPr>
        <p:spPr>
          <a:xfrm>
            <a:off x="190500" y="1170248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nitial load of master data /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ustomizing data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SAP ECC or SAP S/4 HANA systems into the MDG hub.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752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Object Types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B6C5F-4730-0823-C0C0-288F1AB7447D}"/>
              </a:ext>
            </a:extLst>
          </p:cNvPr>
          <p:cNvSpPr txBox="1"/>
          <p:nvPr/>
        </p:nvSpPr>
        <p:spPr>
          <a:xfrm>
            <a:off x="190500" y="1170248"/>
            <a:ext cx="899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 MDM Object type for one data model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177DB-F96B-B014-CEBF-E7982088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11" y="1905000"/>
            <a:ext cx="6781800" cy="33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efinition of repositories and FTP servers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6605C-2332-F5D7-5B14-F19EF5BB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28800"/>
            <a:ext cx="8001000" cy="4431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1A900-9696-8A53-B74E-9D70A33559F1}"/>
              </a:ext>
            </a:extLst>
          </p:cNvPr>
          <p:cNvSpPr txBox="1"/>
          <p:nvPr/>
        </p:nvSpPr>
        <p:spPr>
          <a:xfrm>
            <a:off x="533400" y="1251592"/>
            <a:ext cx="868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ingle repository for each entity type with SU Type 1 of the target MDG data model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4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Define Repositories and FTP servers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Generic Extractor (Initial Load)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A900-9696-8A53-B74E-9D70A33559F1}"/>
              </a:ext>
            </a:extLst>
          </p:cNvPr>
          <p:cNvSpPr txBox="1"/>
          <p:nvPr/>
        </p:nvSpPr>
        <p:spPr>
          <a:xfrm>
            <a:off x="533400" y="1251592"/>
            <a:ext cx="868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ingle repository for each entity type with SU Type 1 of the target MDG data model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69955-3A5A-AAC5-BD0D-497D9DE6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8" y="2232329"/>
            <a:ext cx="849314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135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901</Words>
  <Application>Microsoft Office PowerPoint</Application>
  <PresentationFormat>A4 Paper (210x297 mm)</PresentationFormat>
  <Paragraphs>130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Cooper Black</vt:lpstr>
      <vt:lpstr>Courier New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SAP Ariba with SAP MDG</vt:lpstr>
      <vt:lpstr>SAP MDG with SAP Product Content Management</vt:lpstr>
      <vt:lpstr>SAP PLM with SAP MDG Integration</vt:lpstr>
      <vt:lpstr>SAP MDG data Remediation with SAP Information Steward </vt:lpstr>
      <vt:lpstr>MDMGX Transaction</vt:lpstr>
      <vt:lpstr>Object Types </vt:lpstr>
      <vt:lpstr>Definition of repositories and FTP servers </vt:lpstr>
      <vt:lpstr>Define Repositories and FTP servers </vt:lpstr>
      <vt:lpstr>Pre-configuration of ports and check tables (Text Files) </vt:lpstr>
      <vt:lpstr>Methods to limit the extraction (Define selection criteria) </vt:lpstr>
      <vt:lpstr>Define Function Module Parameters for Exceptional Cases </vt:lpstr>
      <vt:lpstr>Define Function Module Parameters for Exceptional Cases </vt:lpstr>
      <vt:lpstr>Start extraction  Triggers the actual data extraction from the current MDG client system into an XML file </vt:lpstr>
      <vt:lpstr>Start extraction  Triggers the actual data extraction from the current MDG client system into an XML file </vt:lpstr>
      <vt:lpstr>Next Steps .. &gt; DIF (Impot MDG-F master data)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2023-05-31T14:02:38Z</dcterms:modified>
  <cp:category>Training</cp:category>
</cp:coreProperties>
</file>